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5" r:id="rId32"/>
    <p:sldId id="28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2440" y="2194560"/>
            <a:ext cx="11247120" cy="1739347"/>
          </a:xfrm>
        </p:spPr>
        <p:txBody>
          <a:bodyPr tIns="45720" bIns="45720" anchor="ctr">
            <a:normAutofit/>
          </a:bodyPr>
          <a:lstStyle>
            <a:lvl1pPr algn="ctr">
              <a:lnSpc>
                <a:spcPct val="80000"/>
              </a:lnSpc>
              <a:defRPr sz="6000" spc="15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42900" y="3915938"/>
            <a:ext cx="11506200" cy="457200"/>
          </a:xfrm>
        </p:spPr>
        <p:txBody>
          <a:bodyPr>
            <a:normAutofit/>
          </a:bodyPr>
          <a:lstStyle>
            <a:lvl1pPr marL="0" indent="0" algn="ctr">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228D774D-2448-411D-AFBF-95B72CE476D0}" type="datetimeFigureOut">
              <a:rPr lang="en-US" smtClean="0"/>
              <a:t>5/6/2021</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BD2EE465-73ED-4644-BD80-E76A0C88D682}" type="slidenum">
              <a:rPr lang="en-US" smtClean="0"/>
              <a:t>‹#›</a:t>
            </a:fld>
            <a:endParaRPr lang="en-US"/>
          </a:p>
        </p:txBody>
      </p:sp>
    </p:spTree>
    <p:extLst>
      <p:ext uri="{BB962C8B-B14F-4D97-AF65-F5344CB8AC3E}">
        <p14:creationId xmlns:p14="http://schemas.microsoft.com/office/powerpoint/2010/main" val="2524379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8D774D-2448-411D-AFBF-95B72CE476D0}" type="datetimeFigureOut">
              <a:rPr lang="en-US" smtClean="0"/>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2831409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228D774D-2448-411D-AFBF-95B72CE476D0}" type="datetimeFigureOut">
              <a:rPr lang="en-US" smtClean="0"/>
              <a:t>5/6/2021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3301376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8D774D-2448-411D-AFBF-95B72CE476D0}" type="datetimeFigureOut">
              <a:rPr lang="en-US" smtClean="0"/>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4059299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94560"/>
            <a:ext cx="11247120" cy="1737360"/>
          </a:xfrm>
        </p:spPr>
        <p:txBody>
          <a:bodyPr anchor="ctr">
            <a:noAutofit/>
          </a:bodyPr>
          <a:lstStyle>
            <a:lvl1pPr algn="ctr">
              <a:lnSpc>
                <a:spcPct val="80000"/>
              </a:lnSpc>
              <a:defRPr sz="6000" b="0" spc="150" baseline="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47472" y="3911827"/>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tx1"/>
                </a:solidFill>
              </a:defRPr>
            </a:lvl1pPr>
          </a:lstStyle>
          <a:p>
            <a:fld id="{228D774D-2448-411D-AFBF-95B72CE476D0}" type="datetimeFigureOut">
              <a:rPr lang="en-US" smtClean="0"/>
              <a:t>5/6/2021</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BD2EE465-73ED-4644-BD80-E76A0C88D682}" type="slidenum">
              <a:rPr lang="en-US" smtClean="0"/>
              <a:t>‹#›</a:t>
            </a:fld>
            <a:endParaRPr lang="en-US"/>
          </a:p>
        </p:txBody>
      </p:sp>
    </p:spTree>
    <p:extLst>
      <p:ext uri="{BB962C8B-B14F-4D97-AF65-F5344CB8AC3E}">
        <p14:creationId xmlns:p14="http://schemas.microsoft.com/office/powerpoint/2010/main" val="621256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8D774D-2448-411D-AFBF-95B72CE476D0}" type="datetimeFigureOut">
              <a:rPr lang="en-US" smtClean="0"/>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3975543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8D774D-2448-411D-AFBF-95B72CE476D0}" type="datetimeFigureOut">
              <a:rPr lang="en-US" smtClean="0"/>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3713689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8D774D-2448-411D-AFBF-95B72CE476D0}" type="datetimeFigureOut">
              <a:rPr lang="en-US" smtClean="0"/>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2923708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8D774D-2448-411D-AFBF-95B72CE476D0}" type="datetimeFigureOut">
              <a:rPr lang="en-US" smtClean="0"/>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3026257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8D774D-2448-411D-AFBF-95B72CE476D0}" type="datetimeFigureOut">
              <a:rPr lang="en-US" smtClean="0"/>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4110645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8D774D-2448-411D-AFBF-95B72CE476D0}" type="datetimeFigureOut">
              <a:rPr lang="en-US" smtClean="0"/>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EE465-73ED-4644-BD80-E76A0C88D682}" type="slidenum">
              <a:rPr lang="en-US" smtClean="0"/>
              <a:t>‹#›</a:t>
            </a:fld>
            <a:endParaRPr lang="en-US"/>
          </a:p>
        </p:txBody>
      </p:sp>
    </p:spTree>
    <p:extLst>
      <p:ext uri="{BB962C8B-B14F-4D97-AF65-F5344CB8AC3E}">
        <p14:creationId xmlns:p14="http://schemas.microsoft.com/office/powerpoint/2010/main" val="3719300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228D774D-2448-411D-AFBF-95B72CE476D0}" type="datetimeFigureOut">
              <a:rPr lang="en-US" smtClean="0"/>
              <a:t>5/6/2021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D2EE465-73ED-4644-BD80-E76A0C88D682}" type="slidenum">
              <a:rPr lang="en-US" smtClean="0"/>
              <a:t>‹#›</a:t>
            </a:fld>
            <a:endParaRPr lang="en-US"/>
          </a:p>
        </p:txBody>
      </p:sp>
    </p:spTree>
    <p:extLst>
      <p:ext uri="{BB962C8B-B14F-4D97-AF65-F5344CB8AC3E}">
        <p14:creationId xmlns:p14="http://schemas.microsoft.com/office/powerpoint/2010/main" val="2710094254"/>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000" kern="1200" cap="all"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smtClean="0"/>
              <a:t>THE CLIMATE CHANGE SCAM</a:t>
            </a:r>
            <a:endParaRPr lang="en-US" sz="5400" b="1" dirty="0"/>
          </a:p>
        </p:txBody>
      </p:sp>
      <p:sp>
        <p:nvSpPr>
          <p:cNvPr id="3" name="Subtitle 2"/>
          <p:cNvSpPr>
            <a:spLocks noGrp="1"/>
          </p:cNvSpPr>
          <p:nvPr>
            <p:ph type="subTitle" idx="1"/>
          </p:nvPr>
        </p:nvSpPr>
        <p:spPr/>
        <p:txBody>
          <a:bodyPr>
            <a:normAutofit fontScale="85000" lnSpcReduction="20000"/>
          </a:bodyPr>
          <a:lstStyle/>
          <a:p>
            <a:r>
              <a:rPr lang="en-US" sz="4000" b="1" dirty="0" smtClean="0"/>
              <a:t>“The rest of the story”</a:t>
            </a:r>
            <a:endParaRPr lang="en-US" sz="4000" b="1" dirty="0"/>
          </a:p>
        </p:txBody>
      </p:sp>
    </p:spTree>
    <p:extLst>
      <p:ext uri="{BB962C8B-B14F-4D97-AF65-F5344CB8AC3E}">
        <p14:creationId xmlns:p14="http://schemas.microsoft.com/office/powerpoint/2010/main" val="1270775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SCHELLNHUBER AND DECARBONIZATION</a:t>
            </a:r>
            <a:endParaRPr lang="en-US" b="1" dirty="0"/>
          </a:p>
        </p:txBody>
      </p:sp>
      <p:sp>
        <p:nvSpPr>
          <p:cNvPr id="3" name="Content Placeholder 2"/>
          <p:cNvSpPr>
            <a:spLocks noGrp="1"/>
          </p:cNvSpPr>
          <p:nvPr>
            <p:ph idx="1"/>
          </p:nvPr>
        </p:nvSpPr>
        <p:spPr/>
        <p:txBody>
          <a:bodyPr>
            <a:normAutofit lnSpcReduction="10000"/>
          </a:bodyPr>
          <a:lstStyle/>
          <a:p>
            <a:r>
              <a:rPr lang="en-US" dirty="0" smtClean="0"/>
              <a:t>In 2011 Schellnhuber released his “World in Transition: A Social Contract for a Great Transformation”. </a:t>
            </a:r>
          </a:p>
          <a:p>
            <a:r>
              <a:rPr lang="en-US" i="1" dirty="0" smtClean="0"/>
              <a:t>“The era of fossil energy carrier reliant economic growth must be brought to an end.”</a:t>
            </a:r>
          </a:p>
          <a:p>
            <a:r>
              <a:rPr lang="en-US" i="1" dirty="0" smtClean="0"/>
              <a:t>“Unsustainable production, consumption, and population growth endanger the carry capacity of the planet to sustain human activity.”</a:t>
            </a:r>
          </a:p>
          <a:p>
            <a:r>
              <a:rPr lang="en-US" i="1" dirty="0" smtClean="0"/>
              <a:t>“Consumption, inefficient use of raw materials, and inappropriate technologies are the main reasons for the growing human burden on the planet. Population growth must be addressed.”</a:t>
            </a:r>
          </a:p>
          <a:p>
            <a:r>
              <a:rPr lang="en-US" i="1" dirty="0" smtClean="0"/>
              <a:t>“But all require, not reform, but rather the early defeat of the fossil-nuclear    Complex.”</a:t>
            </a:r>
          </a:p>
          <a:p>
            <a:r>
              <a:rPr lang="en-US" i="1" u="sng" dirty="0" smtClean="0"/>
              <a:t>Schellnhuber, and his cohorts believe Man is polluting the earth</a:t>
            </a:r>
            <a:r>
              <a:rPr lang="en-US" i="1" dirty="0" smtClean="0"/>
              <a:t>!</a:t>
            </a:r>
          </a:p>
          <a:p>
            <a:endParaRPr lang="en-US" dirty="0"/>
          </a:p>
        </p:txBody>
      </p:sp>
    </p:spTree>
    <p:extLst>
      <p:ext uri="{BB962C8B-B14F-4D97-AF65-F5344CB8AC3E}">
        <p14:creationId xmlns:p14="http://schemas.microsoft.com/office/powerpoint/2010/main" val="1731837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PRINCE PHILIP INFLUENCE</a:t>
            </a:r>
            <a:endParaRPr lang="en-US" b="1" dirty="0"/>
          </a:p>
        </p:txBody>
      </p:sp>
      <p:sp>
        <p:nvSpPr>
          <p:cNvPr id="3" name="Content Placeholder 2"/>
          <p:cNvSpPr>
            <a:spLocks noGrp="1"/>
          </p:cNvSpPr>
          <p:nvPr>
            <p:ph idx="1"/>
          </p:nvPr>
        </p:nvSpPr>
        <p:spPr/>
        <p:txBody>
          <a:bodyPr>
            <a:normAutofit/>
          </a:bodyPr>
          <a:lstStyle/>
          <a:p>
            <a:r>
              <a:rPr lang="en-US" i="1" dirty="0" smtClean="0"/>
              <a:t>“We talk about over-and underdeveloped countries; I think a more exact division might be between underdeveloped and overpopulated. The more people there are, the more industry and the more waste and the more sewage there is, and therefore the more pollution.”</a:t>
            </a:r>
          </a:p>
          <a:p>
            <a:r>
              <a:rPr lang="en-US" i="1" dirty="0" smtClean="0"/>
              <a:t>“In the event I am reborn, I would like to return as a deadly virus, in order to contribute something to solve overpopulation.”  (1988)</a:t>
            </a:r>
          </a:p>
          <a:p>
            <a:r>
              <a:rPr lang="en-US" i="1" dirty="0" smtClean="0"/>
              <a:t>“I don’t claim to have any special interest in natural history, but as a boy I was made aware of the annual fluctuations in the number of game animals and the need to adjust the ‘cull’ to the size of the surplus population.” (1989)</a:t>
            </a:r>
          </a:p>
          <a:p>
            <a:endParaRPr lang="en-US" i="1" dirty="0" smtClean="0"/>
          </a:p>
          <a:p>
            <a:endParaRPr lang="en-US" i="1" dirty="0"/>
          </a:p>
        </p:txBody>
      </p:sp>
    </p:spTree>
    <p:extLst>
      <p:ext uri="{BB962C8B-B14F-4D97-AF65-F5344CB8AC3E}">
        <p14:creationId xmlns:p14="http://schemas.microsoft.com/office/powerpoint/2010/main" val="3124464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WORLD WILDLIFE FUND “WWF”</a:t>
            </a:r>
            <a:endParaRPr lang="en-US" b="1" dirty="0"/>
          </a:p>
        </p:txBody>
      </p:sp>
      <p:sp>
        <p:nvSpPr>
          <p:cNvPr id="3" name="Content Placeholder 2"/>
          <p:cNvSpPr>
            <a:spLocks noGrp="1"/>
          </p:cNvSpPr>
          <p:nvPr>
            <p:ph idx="1"/>
          </p:nvPr>
        </p:nvSpPr>
        <p:spPr/>
        <p:txBody>
          <a:bodyPr>
            <a:normAutofit/>
          </a:bodyPr>
          <a:lstStyle/>
          <a:p>
            <a:r>
              <a:rPr lang="en-US" dirty="0" smtClean="0"/>
              <a:t>In 1961 Prince Philip, along with Prince Bernhard of Holland and Sir Julian Huxley, created the WWF, the largest conservation organization in the world.</a:t>
            </a:r>
          </a:p>
          <a:p>
            <a:r>
              <a:rPr lang="en-US" dirty="0" smtClean="0"/>
              <a:t>Prince Philip was </a:t>
            </a:r>
            <a:r>
              <a:rPr lang="en-US" u="sng" dirty="0" smtClean="0"/>
              <a:t>against</a:t>
            </a:r>
            <a:r>
              <a:rPr lang="en-US" dirty="0" smtClean="0"/>
              <a:t> outlawing DDT to eradicate malaria in Africa.</a:t>
            </a:r>
          </a:p>
          <a:p>
            <a:r>
              <a:rPr lang="en-US" i="1" dirty="0" smtClean="0"/>
              <a:t>“What people didn’t realize was that malaria was actually controlling the growth of the population. The consequence was that within about 20 years the population doubled. Now they’ve got to find something for all those people to do and some way to feed them.”  (1981)</a:t>
            </a:r>
          </a:p>
          <a:p>
            <a:r>
              <a:rPr lang="en-US" i="1" dirty="0" smtClean="0"/>
              <a:t>By the mid 1990s the WWF gained control over 8% of the African continent, 2,000,000 square kilometers!</a:t>
            </a:r>
          </a:p>
          <a:p>
            <a:endParaRPr lang="en-US" i="1" dirty="0" smtClean="0"/>
          </a:p>
          <a:p>
            <a:endParaRPr lang="en-US" dirty="0" smtClean="0"/>
          </a:p>
          <a:p>
            <a:endParaRPr lang="en-US" dirty="0"/>
          </a:p>
        </p:txBody>
      </p:sp>
    </p:spTree>
    <p:extLst>
      <p:ext uri="{BB962C8B-B14F-4D97-AF65-F5344CB8AC3E}">
        <p14:creationId xmlns:p14="http://schemas.microsoft.com/office/powerpoint/2010/main" val="3289840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SOME PRINCE PHILIP HISTORY</a:t>
            </a:r>
            <a:endParaRPr lang="en-US" b="1" dirty="0"/>
          </a:p>
        </p:txBody>
      </p:sp>
      <p:sp>
        <p:nvSpPr>
          <p:cNvPr id="3" name="Content Placeholder 2"/>
          <p:cNvSpPr>
            <a:spLocks noGrp="1"/>
          </p:cNvSpPr>
          <p:nvPr>
            <p:ph idx="1"/>
          </p:nvPr>
        </p:nvSpPr>
        <p:spPr/>
        <p:txBody>
          <a:bodyPr>
            <a:normAutofit/>
          </a:bodyPr>
          <a:lstStyle/>
          <a:p>
            <a:r>
              <a:rPr lang="en-US" dirty="0" smtClean="0"/>
              <a:t>Philip was one of five children born to the King and Queen of Denmark in 1921. </a:t>
            </a:r>
          </a:p>
          <a:p>
            <a:r>
              <a:rPr lang="en-US" dirty="0" smtClean="0"/>
              <a:t>Philip became a great admirer of Eugenics, which evolved into “environmentalism”.</a:t>
            </a:r>
          </a:p>
          <a:p>
            <a:r>
              <a:rPr lang="en-US" dirty="0" smtClean="0"/>
              <a:t>Philip’s Uncle was Lord Mountbatten (formerly Lord </a:t>
            </a:r>
            <a:r>
              <a:rPr lang="en-US" dirty="0" err="1" smtClean="0"/>
              <a:t>Battenburg</a:t>
            </a:r>
            <a:r>
              <a:rPr lang="en-US" dirty="0" smtClean="0"/>
              <a:t>) who changed the Germanic name after WW1. Mountbatten introduced Philip to Elizabeth and brokered their marriage. He was 18 and she was 13.</a:t>
            </a:r>
          </a:p>
          <a:p>
            <a:r>
              <a:rPr lang="en-US" dirty="0" smtClean="0"/>
              <a:t>Philip’s sisters, in the early 1930s, all married high-ranking members of Europe’s elite, and his sister Sophie married a SS colonel on Himmler’s personal staff. </a:t>
            </a:r>
          </a:p>
          <a:p>
            <a:r>
              <a:rPr lang="en-US" dirty="0" smtClean="0"/>
              <a:t>During WW2 Philip was very concerned about the rise of American power and the decline of the British Empire. </a:t>
            </a:r>
            <a:endParaRPr lang="en-US" dirty="0"/>
          </a:p>
        </p:txBody>
      </p:sp>
    </p:spTree>
    <p:extLst>
      <p:ext uri="{BB962C8B-B14F-4D97-AF65-F5344CB8AC3E}">
        <p14:creationId xmlns:p14="http://schemas.microsoft.com/office/powerpoint/2010/main" val="2539826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PHILIP’S RELIGIOUS INFLUENCE</a:t>
            </a:r>
            <a:endParaRPr lang="en-US" b="1" dirty="0"/>
          </a:p>
        </p:txBody>
      </p:sp>
      <p:sp>
        <p:nvSpPr>
          <p:cNvPr id="3" name="Content Placeholder 2"/>
          <p:cNvSpPr>
            <a:spLocks noGrp="1"/>
          </p:cNvSpPr>
          <p:nvPr>
            <p:ph idx="1"/>
          </p:nvPr>
        </p:nvSpPr>
        <p:spPr/>
        <p:txBody>
          <a:bodyPr/>
          <a:lstStyle/>
          <a:p>
            <a:r>
              <a:rPr lang="en-US" dirty="0" smtClean="0"/>
              <a:t>In 1986 Philip targeted the world’s religions to get them onboard with the “religion of conservation” creating the “WWF Religion and Conservation Network”. </a:t>
            </a:r>
          </a:p>
          <a:p>
            <a:r>
              <a:rPr lang="en-US" dirty="0" smtClean="0"/>
              <a:t>The main antagonist to Philip’s concept of “conservation through depopulation” was the Catholic Church. </a:t>
            </a:r>
          </a:p>
          <a:p>
            <a:r>
              <a:rPr lang="en-US" i="1" dirty="0" smtClean="0"/>
              <a:t>“It is now apparent that the ecological pragmatism of the so-called pagan religions, such as that of the American Indians, the Polynesians, and the Australian Aborigines, was a great deal more realistic in terms of conservation ethics than the more intellectual monotheistic philosophies of the revealed religions.”</a:t>
            </a:r>
            <a:endParaRPr lang="en-US" i="1" dirty="0"/>
          </a:p>
        </p:txBody>
      </p:sp>
    </p:spTree>
    <p:extLst>
      <p:ext uri="{BB962C8B-B14F-4D97-AF65-F5344CB8AC3E}">
        <p14:creationId xmlns:p14="http://schemas.microsoft.com/office/powerpoint/2010/main" val="174527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PHILIP AGAINST CHRISTIANITY</a:t>
            </a:r>
            <a:endParaRPr lang="en-US" b="1" dirty="0"/>
          </a:p>
        </p:txBody>
      </p:sp>
      <p:sp>
        <p:nvSpPr>
          <p:cNvPr id="3" name="Content Placeholder 2"/>
          <p:cNvSpPr>
            <a:spLocks noGrp="1"/>
          </p:cNvSpPr>
          <p:nvPr>
            <p:ph idx="1"/>
          </p:nvPr>
        </p:nvSpPr>
        <p:spPr/>
        <p:txBody>
          <a:bodyPr>
            <a:normAutofit/>
          </a:bodyPr>
          <a:lstStyle/>
          <a:p>
            <a:r>
              <a:rPr lang="en-US" dirty="0" smtClean="0"/>
              <a:t>In 1995 Philip hosted a conference at Windsor where he created the Alliance of Religions and Conservation for the sole purpose of infiltrating the Church.</a:t>
            </a:r>
          </a:p>
          <a:p>
            <a:r>
              <a:rPr lang="en-US" i="1" dirty="0" smtClean="0"/>
              <a:t>“Everyone thinks it’s to do with not enough food, but it’s really that demand is too great – too many people. (2008)</a:t>
            </a:r>
          </a:p>
          <a:p>
            <a:r>
              <a:rPr lang="en-US" dirty="0" smtClean="0"/>
              <a:t>All the Popes rejected Philip until the current Pope, Francis from Argentina, capitulated and embraced “environmental conservatism”.</a:t>
            </a:r>
          </a:p>
          <a:p>
            <a:r>
              <a:rPr lang="en-US" dirty="0" smtClean="0"/>
              <a:t>Francis created the Pontifical Academy of Sciences putting Hans Schellnhuber in charge! </a:t>
            </a:r>
          </a:p>
          <a:p>
            <a:endParaRPr lang="en-US" i="1" dirty="0" smtClean="0"/>
          </a:p>
          <a:p>
            <a:pPr marL="0" indent="0">
              <a:buNone/>
            </a:pPr>
            <a:endParaRPr lang="en-US" dirty="0"/>
          </a:p>
        </p:txBody>
      </p:sp>
    </p:spTree>
    <p:extLst>
      <p:ext uri="{BB962C8B-B14F-4D97-AF65-F5344CB8AC3E}">
        <p14:creationId xmlns:p14="http://schemas.microsoft.com/office/powerpoint/2010/main" val="866149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POPE FRANCIS</a:t>
            </a:r>
            <a:endParaRPr lang="en-US" dirty="0"/>
          </a:p>
        </p:txBody>
      </p:sp>
      <p:sp>
        <p:nvSpPr>
          <p:cNvPr id="3" name="Content Placeholder 2"/>
          <p:cNvSpPr>
            <a:spLocks noGrp="1"/>
          </p:cNvSpPr>
          <p:nvPr>
            <p:ph idx="1"/>
          </p:nvPr>
        </p:nvSpPr>
        <p:spPr/>
        <p:txBody>
          <a:bodyPr>
            <a:normAutofit/>
          </a:bodyPr>
          <a:lstStyle/>
          <a:p>
            <a:r>
              <a:rPr lang="en-US" dirty="0" smtClean="0"/>
              <a:t>Schellnhuber wrote the encyclical “Laudata Si” for Francis.</a:t>
            </a:r>
          </a:p>
          <a:p>
            <a:r>
              <a:rPr lang="en-US" dirty="0" smtClean="0"/>
              <a:t>“Laudata Si” is a complete corruption of the Catholic Church dogma.</a:t>
            </a:r>
          </a:p>
          <a:p>
            <a:r>
              <a:rPr lang="en-US" dirty="0" smtClean="0"/>
              <a:t>“Laudata Si” states, </a:t>
            </a:r>
            <a:r>
              <a:rPr lang="en-US" i="1" dirty="0" smtClean="0"/>
              <a:t>“Praise be to you , my Lord, through our Sister, Mother Earth, who sustains and governs us, and who produces various fruit with coloured flowers and herbs.” </a:t>
            </a:r>
          </a:p>
          <a:p>
            <a:r>
              <a:rPr lang="en-US" dirty="0" smtClean="0"/>
              <a:t>The worship of Mother Earth as “Creator”, is paganism, which rejects both the scientific view of mankind’s activity, and the Christian one – Genesis itself. </a:t>
            </a:r>
          </a:p>
          <a:p>
            <a:r>
              <a:rPr lang="en-US" dirty="0" smtClean="0"/>
              <a:t>It declares that progress is a “myth” and it effectively denies that scientific and technological progress can uplift the poor, making “Laudata Si” a direct attack on developing nations.</a:t>
            </a:r>
          </a:p>
          <a:p>
            <a:endParaRPr lang="en-US" dirty="0"/>
          </a:p>
        </p:txBody>
      </p:sp>
    </p:spTree>
    <p:extLst>
      <p:ext uri="{BB962C8B-B14F-4D97-AF65-F5344CB8AC3E}">
        <p14:creationId xmlns:p14="http://schemas.microsoft.com/office/powerpoint/2010/main" val="2906945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CO2 AND CLIMATE CHANGE</a:t>
            </a:r>
            <a:endParaRPr lang="en-US" b="1" dirty="0"/>
          </a:p>
        </p:txBody>
      </p:sp>
      <p:sp>
        <p:nvSpPr>
          <p:cNvPr id="3" name="Content Placeholder 2"/>
          <p:cNvSpPr>
            <a:spLocks noGrp="1"/>
          </p:cNvSpPr>
          <p:nvPr>
            <p:ph idx="1"/>
          </p:nvPr>
        </p:nvSpPr>
        <p:spPr/>
        <p:txBody>
          <a:bodyPr>
            <a:normAutofit/>
          </a:bodyPr>
          <a:lstStyle/>
          <a:p>
            <a:r>
              <a:rPr lang="en-US" dirty="0" smtClean="0"/>
              <a:t>Temperature doesn’t follow CO2 – just the opposite.</a:t>
            </a:r>
          </a:p>
          <a:p>
            <a:r>
              <a:rPr lang="en-US" dirty="0" smtClean="0"/>
              <a:t>The CO2 alarmists base their assertions on computer models.</a:t>
            </a:r>
          </a:p>
          <a:p>
            <a:r>
              <a:rPr lang="en-US" dirty="0" smtClean="0"/>
              <a:t>CO2 has little if no effect on global climate.</a:t>
            </a:r>
          </a:p>
          <a:p>
            <a:r>
              <a:rPr lang="en-US" dirty="0" smtClean="0"/>
              <a:t>The Sun, the solar system, and the galaxy creates climate changes.</a:t>
            </a:r>
          </a:p>
          <a:p>
            <a:r>
              <a:rPr lang="en-US" dirty="0" smtClean="0"/>
              <a:t>CO2 levels are determined by climate.</a:t>
            </a:r>
          </a:p>
          <a:p>
            <a:r>
              <a:rPr lang="en-US" dirty="0" smtClean="0"/>
              <a:t>CO2 levels change </a:t>
            </a:r>
            <a:r>
              <a:rPr lang="en-US" u="sng" dirty="0" smtClean="0"/>
              <a:t>after</a:t>
            </a:r>
            <a:r>
              <a:rPr lang="en-US" dirty="0" smtClean="0"/>
              <a:t> changes in temperature. </a:t>
            </a:r>
          </a:p>
          <a:p>
            <a:r>
              <a:rPr lang="en-US" dirty="0" smtClean="0"/>
              <a:t>Ocean temperatures determine how much CO2 can be stored, and changes in climate (and ocean temperature) can increase or decrease the CO2 in the atmosphere.</a:t>
            </a:r>
            <a:endParaRPr lang="en-US" dirty="0"/>
          </a:p>
        </p:txBody>
      </p:sp>
    </p:spTree>
    <p:extLst>
      <p:ext uri="{BB962C8B-B14F-4D97-AF65-F5344CB8AC3E}">
        <p14:creationId xmlns:p14="http://schemas.microsoft.com/office/powerpoint/2010/main" val="1079837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CO2 AND CLIMATE CHANGE</a:t>
            </a:r>
            <a:endParaRPr lang="en-US" b="1" dirty="0"/>
          </a:p>
        </p:txBody>
      </p:sp>
      <p:sp>
        <p:nvSpPr>
          <p:cNvPr id="3" name="Content Placeholder 2"/>
          <p:cNvSpPr>
            <a:spLocks noGrp="1"/>
          </p:cNvSpPr>
          <p:nvPr>
            <p:ph idx="1"/>
          </p:nvPr>
        </p:nvSpPr>
        <p:spPr/>
        <p:txBody>
          <a:bodyPr/>
          <a:lstStyle/>
          <a:p>
            <a:r>
              <a:rPr lang="en-US" dirty="0" smtClean="0"/>
              <a:t>Geologically, from 540 million years ago to the present, there is no evidence that CO2 changes drive global climate!</a:t>
            </a:r>
          </a:p>
          <a:p>
            <a:r>
              <a:rPr lang="en-US" dirty="0" smtClean="0"/>
              <a:t>There are geological periods where the global temperature were lower (Jurassic period) and the CO2 level was higher than today.</a:t>
            </a:r>
          </a:p>
          <a:p>
            <a:r>
              <a:rPr lang="en-US" dirty="0" smtClean="0"/>
              <a:t>There is no evidence that the Earth’s climate is responsive to atmospheric CO2 levels.</a:t>
            </a:r>
          </a:p>
          <a:p>
            <a:r>
              <a:rPr lang="en-US" dirty="0" smtClean="0"/>
              <a:t>There is no logical reason to believe that </a:t>
            </a:r>
            <a:r>
              <a:rPr lang="en-US" u="sng" dirty="0" smtClean="0"/>
              <a:t>HUMAN</a:t>
            </a:r>
            <a:r>
              <a:rPr lang="en-US" dirty="0" smtClean="0"/>
              <a:t> CO2 emissions will cause the Earth’s climate system to suffer some catastrophic damage!</a:t>
            </a:r>
          </a:p>
          <a:p>
            <a:endParaRPr lang="en-US" dirty="0"/>
          </a:p>
        </p:txBody>
      </p:sp>
    </p:spTree>
    <p:extLst>
      <p:ext uri="{BB962C8B-B14F-4D97-AF65-F5344CB8AC3E}">
        <p14:creationId xmlns:p14="http://schemas.microsoft.com/office/powerpoint/2010/main" val="3537600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CAUSES OF CLIMATE CHANGE</a:t>
            </a:r>
            <a:endParaRPr lang="en-US" b="1" dirty="0"/>
          </a:p>
        </p:txBody>
      </p:sp>
      <p:sp>
        <p:nvSpPr>
          <p:cNvPr id="3" name="Content Placeholder 2"/>
          <p:cNvSpPr>
            <a:spLocks noGrp="1"/>
          </p:cNvSpPr>
          <p:nvPr>
            <p:ph idx="1"/>
          </p:nvPr>
        </p:nvSpPr>
        <p:spPr/>
        <p:txBody>
          <a:bodyPr>
            <a:normAutofit/>
          </a:bodyPr>
          <a:lstStyle/>
          <a:p>
            <a:r>
              <a:rPr lang="en-US" dirty="0" smtClean="0"/>
              <a:t>Climate change is caused by variations in Solar activity – the characteristics of the Solar System, and the Sun’s position within our Galaxy. </a:t>
            </a:r>
          </a:p>
          <a:p>
            <a:r>
              <a:rPr lang="en-US" dirty="0" smtClean="0"/>
              <a:t>From 1900-1950 temperature increased when CO2 emissions were low, but Solar activity was rising. </a:t>
            </a:r>
          </a:p>
          <a:p>
            <a:r>
              <a:rPr lang="en-US" dirty="0" smtClean="0"/>
              <a:t>From 1950-1970 temperature was flat, but CO2 emissions increased.</a:t>
            </a:r>
          </a:p>
          <a:p>
            <a:r>
              <a:rPr lang="en-US" dirty="0" smtClean="0"/>
              <a:t>From 1970-2021 Solar activity increased and CO2 increased.</a:t>
            </a:r>
          </a:p>
        </p:txBody>
      </p:sp>
    </p:spTree>
    <p:extLst>
      <p:ext uri="{BB962C8B-B14F-4D97-AF65-F5344CB8AC3E}">
        <p14:creationId xmlns:p14="http://schemas.microsoft.com/office/powerpoint/2010/main" val="3850034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ENERGY DENSITY OF FUELS</a:t>
            </a:r>
            <a:endParaRPr lang="en-US" b="1" dirty="0"/>
          </a:p>
        </p:txBody>
      </p:sp>
      <p:sp>
        <p:nvSpPr>
          <p:cNvPr id="3" name="Content Placeholder 2"/>
          <p:cNvSpPr>
            <a:spLocks noGrp="1"/>
          </p:cNvSpPr>
          <p:nvPr>
            <p:ph idx="1"/>
          </p:nvPr>
        </p:nvSpPr>
        <p:spPr/>
        <p:txBody>
          <a:bodyPr/>
          <a:lstStyle/>
          <a:p>
            <a:r>
              <a:rPr lang="en-US" dirty="0" smtClean="0"/>
              <a:t>Prior to the discovery of fire by Man, energy could be measured by the ability of Man to exert himself to survive and grow.</a:t>
            </a:r>
          </a:p>
          <a:p>
            <a:r>
              <a:rPr lang="en-US" dirty="0" smtClean="0"/>
              <a:t>Once fire was discovered, the energy available to Man led to an increase of economic growth. </a:t>
            </a:r>
          </a:p>
          <a:p>
            <a:r>
              <a:rPr lang="en-US" dirty="0" smtClean="0"/>
              <a:t>Mankind discovered that “chemical” fires such as wood, coal, natural gas, and petroleum products produced increasingly higher energy densities, and thus more economic growth.</a:t>
            </a:r>
          </a:p>
          <a:p>
            <a:r>
              <a:rPr lang="en-US" dirty="0" smtClean="0"/>
              <a:t>One kilogram of coal had 50% more energy than one kilogram of wood, and one kilogram of diesel fuel had 70% more energy than one kilogram of coal.</a:t>
            </a:r>
            <a:endParaRPr lang="en-US" dirty="0"/>
          </a:p>
        </p:txBody>
      </p:sp>
    </p:spTree>
    <p:extLst>
      <p:ext uri="{BB962C8B-B14F-4D97-AF65-F5344CB8AC3E}">
        <p14:creationId xmlns:p14="http://schemas.microsoft.com/office/powerpoint/2010/main" val="203803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CAUSES OF CLIMATE CHANGE</a:t>
            </a:r>
            <a:endParaRPr lang="en-US" b="1" dirty="0"/>
          </a:p>
        </p:txBody>
      </p:sp>
      <p:sp>
        <p:nvSpPr>
          <p:cNvPr id="3" name="Content Placeholder 2"/>
          <p:cNvSpPr>
            <a:spLocks noGrp="1"/>
          </p:cNvSpPr>
          <p:nvPr>
            <p:ph idx="1"/>
          </p:nvPr>
        </p:nvSpPr>
        <p:spPr/>
        <p:txBody>
          <a:bodyPr/>
          <a:lstStyle/>
          <a:p>
            <a:r>
              <a:rPr lang="en-US" dirty="0" smtClean="0"/>
              <a:t>Climate change is caused by cosmic radiation.</a:t>
            </a:r>
          </a:p>
          <a:p>
            <a:r>
              <a:rPr lang="en-US" dirty="0" smtClean="0"/>
              <a:t>Cosmic radiation causes cloud formation, which is a critical factor in determining the Earth’s climate, because clouds regulate the amount of sunlight reaching the Earth’s surface.</a:t>
            </a:r>
          </a:p>
          <a:p>
            <a:r>
              <a:rPr lang="en-US" dirty="0" smtClean="0"/>
              <a:t>Active Sun puts out more light, but it also blocks more cosmic radiation, fewer clouds, and more sunlight reaches the surface.</a:t>
            </a:r>
          </a:p>
          <a:p>
            <a:r>
              <a:rPr lang="en-US" dirty="0" smtClean="0"/>
              <a:t>Bill Gates wants to seed the atmosphere with aluminum oxide dust to “shade” the Earth reducing the temperature theoretically reducing CO2 emissions! </a:t>
            </a:r>
          </a:p>
          <a:p>
            <a:endParaRPr lang="en-US" dirty="0"/>
          </a:p>
        </p:txBody>
      </p:sp>
    </p:spTree>
    <p:extLst>
      <p:ext uri="{BB962C8B-B14F-4D97-AF65-F5344CB8AC3E}">
        <p14:creationId xmlns:p14="http://schemas.microsoft.com/office/powerpoint/2010/main" val="22461403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CAUSES OF CLIMATE CHANGE</a:t>
            </a:r>
            <a:endParaRPr lang="en-US" b="1" dirty="0"/>
          </a:p>
        </p:txBody>
      </p:sp>
      <p:sp>
        <p:nvSpPr>
          <p:cNvPr id="3" name="Content Placeholder 2"/>
          <p:cNvSpPr>
            <a:spLocks noGrp="1"/>
          </p:cNvSpPr>
          <p:nvPr>
            <p:ph idx="1"/>
          </p:nvPr>
        </p:nvSpPr>
        <p:spPr/>
        <p:txBody>
          <a:bodyPr>
            <a:normAutofit/>
          </a:bodyPr>
          <a:lstStyle/>
          <a:p>
            <a:r>
              <a:rPr lang="en-US" dirty="0" smtClean="0"/>
              <a:t>Over the past 2000 years causes of climate change have been due to “galactic cosmic ray flux”, not changes in CO2!</a:t>
            </a:r>
          </a:p>
          <a:p>
            <a:r>
              <a:rPr lang="en-US" dirty="0"/>
              <a:t>The </a:t>
            </a:r>
            <a:r>
              <a:rPr lang="en-US" b="1" dirty="0"/>
              <a:t>cosmic rays</a:t>
            </a:r>
            <a:r>
              <a:rPr lang="en-US" dirty="0"/>
              <a:t> control the electrical system of the atmosphere which in turn </a:t>
            </a:r>
            <a:r>
              <a:rPr lang="en-US" b="1" dirty="0"/>
              <a:t>affects</a:t>
            </a:r>
            <a:r>
              <a:rPr lang="en-US" dirty="0"/>
              <a:t> cloud microphysics and radiative transfer of the atmosphere. Both clouds and radiative transfer change the global temperature and thus </a:t>
            </a:r>
            <a:r>
              <a:rPr lang="en-US" b="1" dirty="0"/>
              <a:t>affect</a:t>
            </a:r>
            <a:r>
              <a:rPr lang="en-US" dirty="0"/>
              <a:t> climate change</a:t>
            </a:r>
            <a:r>
              <a:rPr lang="en-US" dirty="0" smtClean="0"/>
              <a:t>.</a:t>
            </a:r>
          </a:p>
          <a:p>
            <a:r>
              <a:rPr lang="en-US" dirty="0"/>
              <a:t>The </a:t>
            </a:r>
            <a:r>
              <a:rPr lang="en-US" b="1" dirty="0"/>
              <a:t>flux</a:t>
            </a:r>
            <a:r>
              <a:rPr lang="en-US" dirty="0"/>
              <a:t> of incoming </a:t>
            </a:r>
            <a:r>
              <a:rPr lang="en-US" b="1" dirty="0"/>
              <a:t>cosmic rays</a:t>
            </a:r>
            <a:r>
              <a:rPr lang="en-US" dirty="0"/>
              <a:t> at the upper atmosphere is dependent on the solar wind, the Earth's magnetic field, and the energy of the </a:t>
            </a:r>
            <a:r>
              <a:rPr lang="en-US" b="1" dirty="0"/>
              <a:t>cosmic rays</a:t>
            </a:r>
            <a:r>
              <a:rPr lang="en-US" dirty="0"/>
              <a:t>. </a:t>
            </a:r>
            <a:endParaRPr lang="en-US" dirty="0" smtClean="0"/>
          </a:p>
          <a:p>
            <a:r>
              <a:rPr lang="en-US" dirty="0"/>
              <a:t>High-energy </a:t>
            </a:r>
            <a:r>
              <a:rPr lang="en-US" b="1" dirty="0"/>
              <a:t>radiation</a:t>
            </a:r>
            <a:r>
              <a:rPr lang="en-US" dirty="0"/>
              <a:t> from space, known as galactic </a:t>
            </a:r>
            <a:r>
              <a:rPr lang="en-US" b="1" dirty="0"/>
              <a:t>cosmic rays</a:t>
            </a:r>
            <a:r>
              <a:rPr lang="en-US" dirty="0"/>
              <a:t>, can </a:t>
            </a:r>
            <a:r>
              <a:rPr lang="en-US" b="1" dirty="0"/>
              <a:t>affect Earth's</a:t>
            </a:r>
            <a:r>
              <a:rPr lang="en-US" dirty="0"/>
              <a:t> climate by increasing cloud cover and causing an “umbrella effect</a:t>
            </a:r>
            <a:r>
              <a:rPr lang="en-US" dirty="0" smtClean="0"/>
              <a:t>”.</a:t>
            </a:r>
            <a:endParaRPr lang="en-US" dirty="0"/>
          </a:p>
        </p:txBody>
      </p:sp>
    </p:spTree>
    <p:extLst>
      <p:ext uri="{BB962C8B-B14F-4D97-AF65-F5344CB8AC3E}">
        <p14:creationId xmlns:p14="http://schemas.microsoft.com/office/powerpoint/2010/main" val="4155182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CAUSES OF CLIMATE CHANGE</a:t>
            </a:r>
            <a:endParaRPr lang="en-US" b="1" dirty="0"/>
          </a:p>
        </p:txBody>
      </p:sp>
      <p:sp>
        <p:nvSpPr>
          <p:cNvPr id="3" name="Content Placeholder 2"/>
          <p:cNvSpPr>
            <a:spLocks noGrp="1"/>
          </p:cNvSpPr>
          <p:nvPr>
            <p:ph idx="1"/>
          </p:nvPr>
        </p:nvSpPr>
        <p:spPr/>
        <p:txBody>
          <a:bodyPr>
            <a:normAutofit/>
          </a:bodyPr>
          <a:lstStyle/>
          <a:p>
            <a:r>
              <a:rPr lang="en-US" dirty="0"/>
              <a:t>The most penetrating </a:t>
            </a:r>
            <a:r>
              <a:rPr lang="en-US" dirty="0" smtClean="0"/>
              <a:t>radiation (galactic </a:t>
            </a:r>
            <a:r>
              <a:rPr lang="en-US" dirty="0"/>
              <a:t>cosmic rays) </a:t>
            </a:r>
            <a:r>
              <a:rPr lang="en-US" u="sng" dirty="0"/>
              <a:t>can pass through </a:t>
            </a:r>
            <a:r>
              <a:rPr lang="en-US" b="1" u="sng" dirty="0"/>
              <a:t>aluminum</a:t>
            </a:r>
            <a:r>
              <a:rPr lang="en-US" dirty="0"/>
              <a:t> but is stopped by thick and dense material such as </a:t>
            </a:r>
            <a:r>
              <a:rPr lang="en-US" b="1" dirty="0"/>
              <a:t>cement</a:t>
            </a:r>
            <a:r>
              <a:rPr lang="en-US" dirty="0" smtClean="0"/>
              <a:t>. </a:t>
            </a:r>
          </a:p>
          <a:p>
            <a:r>
              <a:rPr lang="en-US" dirty="0"/>
              <a:t>C</a:t>
            </a:r>
            <a:r>
              <a:rPr lang="en-US" dirty="0" smtClean="0"/>
              <a:t>osmic</a:t>
            </a:r>
            <a:r>
              <a:rPr lang="en-US" dirty="0"/>
              <a:t> </a:t>
            </a:r>
            <a:r>
              <a:rPr lang="en-US" b="1" dirty="0"/>
              <a:t>rays</a:t>
            </a:r>
            <a:r>
              <a:rPr lang="en-US" dirty="0"/>
              <a:t> seed </a:t>
            </a:r>
            <a:r>
              <a:rPr lang="en-US" b="1" dirty="0"/>
              <a:t>clouds</a:t>
            </a:r>
            <a:r>
              <a:rPr lang="en-US" dirty="0"/>
              <a:t> by ionizing molecules in Earth's atmosphere that draw in other molecules to </a:t>
            </a:r>
            <a:r>
              <a:rPr lang="en-US" b="1" dirty="0"/>
              <a:t>create</a:t>
            </a:r>
            <a:r>
              <a:rPr lang="en-US" dirty="0"/>
              <a:t> the aerosols around which water </a:t>
            </a:r>
            <a:r>
              <a:rPr lang="en-US" dirty="0" smtClean="0"/>
              <a:t>vapor</a:t>
            </a:r>
            <a:r>
              <a:rPr lang="en-US" dirty="0"/>
              <a:t> </a:t>
            </a:r>
            <a:r>
              <a:rPr lang="en-US" b="1" dirty="0"/>
              <a:t>can</a:t>
            </a:r>
            <a:r>
              <a:rPr lang="en-US" dirty="0"/>
              <a:t> condense to </a:t>
            </a:r>
            <a:r>
              <a:rPr lang="en-US" b="1" dirty="0"/>
              <a:t>form cloud</a:t>
            </a:r>
            <a:r>
              <a:rPr lang="en-US" dirty="0"/>
              <a:t> droplets</a:t>
            </a:r>
            <a:r>
              <a:rPr lang="en-US" dirty="0" smtClean="0"/>
              <a:t>.</a:t>
            </a:r>
          </a:p>
          <a:p>
            <a:r>
              <a:rPr lang="en-US" b="1" dirty="0"/>
              <a:t>Clouds</a:t>
            </a:r>
            <a:r>
              <a:rPr lang="en-US" dirty="0"/>
              <a:t> cool the </a:t>
            </a:r>
            <a:r>
              <a:rPr lang="en-US" dirty="0" smtClean="0"/>
              <a:t>Earth </a:t>
            </a:r>
            <a:r>
              <a:rPr lang="en-US" dirty="0"/>
              <a:t>by reflecting incoming radiation from the sun. </a:t>
            </a:r>
            <a:endParaRPr lang="en-US" dirty="0" smtClean="0"/>
          </a:p>
          <a:p>
            <a:r>
              <a:rPr lang="en-US" b="1" dirty="0" smtClean="0"/>
              <a:t>Clouds</a:t>
            </a:r>
            <a:r>
              <a:rPr lang="en-US" dirty="0"/>
              <a:t> warm Earth's surface by absorbing heat </a:t>
            </a:r>
            <a:r>
              <a:rPr lang="en-US" dirty="0" smtClean="0"/>
              <a:t>from </a:t>
            </a:r>
            <a:r>
              <a:rPr lang="en-US" dirty="0"/>
              <a:t>the surface and </a:t>
            </a:r>
            <a:r>
              <a:rPr lang="en-US" dirty="0" smtClean="0"/>
              <a:t>radiating </a:t>
            </a:r>
            <a:r>
              <a:rPr lang="en-US" dirty="0"/>
              <a:t>it back down toward the surface. </a:t>
            </a:r>
            <a:endParaRPr lang="en-US" dirty="0" smtClean="0"/>
          </a:p>
        </p:txBody>
      </p:sp>
    </p:spTree>
    <p:extLst>
      <p:ext uri="{BB962C8B-B14F-4D97-AF65-F5344CB8AC3E}">
        <p14:creationId xmlns:p14="http://schemas.microsoft.com/office/powerpoint/2010/main" val="3252097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WHY CLIMATE CHANGE DRAMA?</a:t>
            </a:r>
            <a:endParaRPr lang="en-US" b="1" dirty="0"/>
          </a:p>
        </p:txBody>
      </p:sp>
      <p:sp>
        <p:nvSpPr>
          <p:cNvPr id="3" name="Content Placeholder 2"/>
          <p:cNvSpPr>
            <a:spLocks noGrp="1"/>
          </p:cNvSpPr>
          <p:nvPr>
            <p:ph idx="1"/>
          </p:nvPr>
        </p:nvSpPr>
        <p:spPr/>
        <p:txBody>
          <a:bodyPr>
            <a:normAutofit/>
          </a:bodyPr>
          <a:lstStyle/>
          <a:p>
            <a:r>
              <a:rPr lang="en-US" i="1" dirty="0" smtClean="0"/>
              <a:t>“If the experimental data doesn’t match the model, why not just change the data?”</a:t>
            </a:r>
            <a:endParaRPr lang="en-US" dirty="0" smtClean="0"/>
          </a:p>
          <a:p>
            <a:r>
              <a:rPr lang="en-US" dirty="0" smtClean="0"/>
              <a:t>Dr. Stephen Schneider is the “</a:t>
            </a:r>
            <a:r>
              <a:rPr lang="en-US" dirty="0"/>
              <a:t>F</a:t>
            </a:r>
            <a:r>
              <a:rPr lang="en-US" dirty="0" smtClean="0"/>
              <a:t>ounding Father” of the potential man-made global warming catastrophe in the 1980s.</a:t>
            </a:r>
          </a:p>
          <a:p>
            <a:r>
              <a:rPr lang="en-US" dirty="0" smtClean="0"/>
              <a:t>In 1970 Schneider warned about global cooling!</a:t>
            </a:r>
          </a:p>
          <a:p>
            <a:r>
              <a:rPr lang="en-US" dirty="0" smtClean="0"/>
              <a:t>Schneider has consulted with several US Administrations.</a:t>
            </a:r>
          </a:p>
          <a:p>
            <a:r>
              <a:rPr lang="en-US" dirty="0" smtClean="0"/>
              <a:t>In 1989 Schneider, in </a:t>
            </a:r>
            <a:r>
              <a:rPr lang="en-US" i="1" dirty="0" smtClean="0"/>
              <a:t>Discover</a:t>
            </a:r>
            <a:r>
              <a:rPr lang="en-US" dirty="0" smtClean="0"/>
              <a:t> magazine stated, “</a:t>
            </a:r>
            <a:r>
              <a:rPr lang="en-US" i="1" dirty="0" smtClean="0"/>
              <a:t>On the one hand, as scientists we are bound to the scientific method…on the other hand…we need to get some broad based support, to capture the public’s imagination…loads of media coverage…offer up scary scenarios…a balance of being effective and being honest.” </a:t>
            </a:r>
          </a:p>
          <a:p>
            <a:r>
              <a:rPr lang="en-US" dirty="0" smtClean="0"/>
              <a:t>THIS IS REFERRED TO AS THE “METHOD”!</a:t>
            </a:r>
            <a:endParaRPr lang="en-US" dirty="0"/>
          </a:p>
        </p:txBody>
      </p:sp>
    </p:spTree>
    <p:extLst>
      <p:ext uri="{BB962C8B-B14F-4D97-AF65-F5344CB8AC3E}">
        <p14:creationId xmlns:p14="http://schemas.microsoft.com/office/powerpoint/2010/main" val="753113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CLIMATE CHANGE “METHODOLOGY”</a:t>
            </a:r>
            <a:endParaRPr lang="en-US" b="1" dirty="0"/>
          </a:p>
        </p:txBody>
      </p:sp>
      <p:sp>
        <p:nvSpPr>
          <p:cNvPr id="3" name="Content Placeholder 2"/>
          <p:cNvSpPr>
            <a:spLocks noGrp="1"/>
          </p:cNvSpPr>
          <p:nvPr>
            <p:ph idx="1"/>
          </p:nvPr>
        </p:nvSpPr>
        <p:spPr/>
        <p:txBody>
          <a:bodyPr>
            <a:normAutofit/>
          </a:bodyPr>
          <a:lstStyle/>
          <a:p>
            <a:r>
              <a:rPr lang="en-US" dirty="0" smtClean="0"/>
              <a:t>Schneider was a involved with Margaret Mead in 1975 at her Endangered Atmosphere conference. John Holdren, Obama’s science adviser also attended.</a:t>
            </a:r>
          </a:p>
          <a:p>
            <a:r>
              <a:rPr lang="en-US" dirty="0" smtClean="0"/>
              <a:t>Mead stated, </a:t>
            </a:r>
            <a:r>
              <a:rPr lang="en-US" i="1" dirty="0" smtClean="0"/>
              <a:t>“What we need from scientists are estimates, presented with sufficient conservatism and plausibility but at the same time as free as possible from internal disagreements that can be exploited by political interests, that will allow us to start building a system of artificial but effective warnings, warnings which will parallel the instincts of animals who flee before the hurricane…”</a:t>
            </a:r>
          </a:p>
          <a:p>
            <a:r>
              <a:rPr lang="en-US" u="sng" dirty="0" smtClean="0"/>
              <a:t>Mankind must be the factor responsible</a:t>
            </a:r>
            <a:r>
              <a:rPr lang="en-US" dirty="0" smtClean="0"/>
              <a:t>!</a:t>
            </a:r>
          </a:p>
          <a:p>
            <a:r>
              <a:rPr lang="en-US" dirty="0" smtClean="0"/>
              <a:t>Al Gore’s film, </a:t>
            </a:r>
            <a:r>
              <a:rPr lang="en-US" i="1" dirty="0" smtClean="0"/>
              <a:t>An Inconvenient Truth</a:t>
            </a:r>
            <a:r>
              <a:rPr lang="en-US" dirty="0" smtClean="0"/>
              <a:t>, illustrates the “Method”,</a:t>
            </a:r>
          </a:p>
          <a:p>
            <a:endParaRPr lang="en-US" dirty="0"/>
          </a:p>
        </p:txBody>
      </p:sp>
    </p:spTree>
    <p:extLst>
      <p:ext uri="{BB962C8B-B14F-4D97-AF65-F5344CB8AC3E}">
        <p14:creationId xmlns:p14="http://schemas.microsoft.com/office/powerpoint/2010/main" val="30924925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“CARBON” SWINDLE</a:t>
            </a:r>
            <a:endParaRPr lang="en-US" b="1" dirty="0"/>
          </a:p>
        </p:txBody>
      </p:sp>
      <p:sp>
        <p:nvSpPr>
          <p:cNvPr id="3" name="Content Placeholder 2"/>
          <p:cNvSpPr>
            <a:spLocks noGrp="1"/>
          </p:cNvSpPr>
          <p:nvPr>
            <p:ph idx="1"/>
          </p:nvPr>
        </p:nvSpPr>
        <p:spPr/>
        <p:txBody>
          <a:bodyPr>
            <a:normAutofit/>
          </a:bodyPr>
          <a:lstStyle/>
          <a:p>
            <a:r>
              <a:rPr lang="en-US" dirty="0" smtClean="0"/>
              <a:t>Behind all scams is money!</a:t>
            </a:r>
          </a:p>
          <a:p>
            <a:r>
              <a:rPr lang="en-US" dirty="0" smtClean="0"/>
              <a:t>In 2011 Deutsche Bank, the largest financial institution involved in “derivatives”, started tracking “greenhouse gases”, CO2 emissions.</a:t>
            </a:r>
          </a:p>
          <a:p>
            <a:r>
              <a:rPr lang="en-US" dirty="0"/>
              <a:t>Deutsche </a:t>
            </a:r>
            <a:r>
              <a:rPr lang="en-US" dirty="0" smtClean="0"/>
              <a:t>Bank established a “carbon trading” unit in Frankfurt.</a:t>
            </a:r>
          </a:p>
          <a:p>
            <a:r>
              <a:rPr lang="en-US" dirty="0" smtClean="0"/>
              <a:t>The EU established a “carbon trading network.”</a:t>
            </a:r>
          </a:p>
          <a:p>
            <a:r>
              <a:rPr lang="en-US" dirty="0" smtClean="0"/>
              <a:t>A “carbon trading” unit was established in Chicago (CCX) in 2007 by Goldman-Sachs.</a:t>
            </a:r>
          </a:p>
          <a:p>
            <a:r>
              <a:rPr lang="en-US" dirty="0" smtClean="0"/>
              <a:t>These derivative traders were selling “Carbon Emissions Certificates”.</a:t>
            </a:r>
          </a:p>
          <a:p>
            <a:r>
              <a:rPr lang="en-US" dirty="0" smtClean="0"/>
              <a:t>In 2015 prosecutors in Germany raided Deutsche Bank and the scam unfolded with traders being prosecuted for fraud!</a:t>
            </a:r>
            <a:endParaRPr lang="en-US" dirty="0"/>
          </a:p>
        </p:txBody>
      </p:sp>
    </p:spTree>
    <p:extLst>
      <p:ext uri="{BB962C8B-B14F-4D97-AF65-F5344CB8AC3E}">
        <p14:creationId xmlns:p14="http://schemas.microsoft.com/office/powerpoint/2010/main" val="2539959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“CARBON” SWINDLE</a:t>
            </a:r>
          </a:p>
        </p:txBody>
      </p:sp>
      <p:sp>
        <p:nvSpPr>
          <p:cNvPr id="3" name="Content Placeholder 2"/>
          <p:cNvSpPr>
            <a:spLocks noGrp="1"/>
          </p:cNvSpPr>
          <p:nvPr>
            <p:ph idx="1"/>
          </p:nvPr>
        </p:nvSpPr>
        <p:spPr/>
        <p:txBody>
          <a:bodyPr>
            <a:normAutofit/>
          </a:bodyPr>
          <a:lstStyle/>
          <a:p>
            <a:r>
              <a:rPr lang="en-US" dirty="0"/>
              <a:t>The International Emissions Trading Association </a:t>
            </a:r>
            <a:r>
              <a:rPr lang="en-US" dirty="0" smtClean="0"/>
              <a:t>(IETA) was </a:t>
            </a:r>
            <a:r>
              <a:rPr lang="en-US" dirty="0"/>
              <a:t>created</a:t>
            </a:r>
            <a:r>
              <a:rPr lang="en-US" dirty="0" smtClean="0"/>
              <a:t>.</a:t>
            </a:r>
          </a:p>
          <a:p>
            <a:r>
              <a:rPr lang="en-US" dirty="0" smtClean="0"/>
              <a:t>The IETA included JPMorgan-Chase, Bank of America, BP, Shell, etc.</a:t>
            </a:r>
            <a:endParaRPr lang="en-US" dirty="0"/>
          </a:p>
          <a:p>
            <a:r>
              <a:rPr lang="en-US" dirty="0" smtClean="0"/>
              <a:t>Global corporations were paying smaller corporations not to rebuild and improve – the smaller companies sold their carbon credits they didn’t use or need to larger companies who needed them to offset their “carbon pollution”. </a:t>
            </a:r>
          </a:p>
          <a:p>
            <a:r>
              <a:rPr lang="en-US" dirty="0"/>
              <a:t>Industrialized countries were </a:t>
            </a:r>
            <a:r>
              <a:rPr lang="en-US" dirty="0" smtClean="0"/>
              <a:t>even paying </a:t>
            </a:r>
            <a:r>
              <a:rPr lang="en-US" dirty="0"/>
              <a:t>non-industrialized countries not to develop their economies when they were issued carbon </a:t>
            </a:r>
            <a:r>
              <a:rPr lang="en-US" dirty="0" smtClean="0"/>
              <a:t>credits since they could be sold for CASH!</a:t>
            </a:r>
          </a:p>
          <a:p>
            <a:r>
              <a:rPr lang="en-US" dirty="0" smtClean="0"/>
              <a:t>As usual, the UN was right in the middle of the swindle!</a:t>
            </a:r>
            <a:endParaRPr lang="en-US" dirty="0"/>
          </a:p>
          <a:p>
            <a:endParaRPr lang="en-US" dirty="0" smtClean="0"/>
          </a:p>
          <a:p>
            <a:endParaRPr lang="en-US" dirty="0" smtClean="0"/>
          </a:p>
        </p:txBody>
      </p:sp>
    </p:spTree>
    <p:extLst>
      <p:ext uri="{BB962C8B-B14F-4D97-AF65-F5344CB8AC3E}">
        <p14:creationId xmlns:p14="http://schemas.microsoft.com/office/powerpoint/2010/main" val="594240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WHAT HAPPENS WITHOUT CO2?</a:t>
            </a:r>
            <a:endParaRPr lang="en-US" b="1" dirty="0"/>
          </a:p>
        </p:txBody>
      </p:sp>
      <p:sp>
        <p:nvSpPr>
          <p:cNvPr id="3" name="Content Placeholder 2"/>
          <p:cNvSpPr>
            <a:spLocks noGrp="1"/>
          </p:cNvSpPr>
          <p:nvPr>
            <p:ph idx="1"/>
          </p:nvPr>
        </p:nvSpPr>
        <p:spPr/>
        <p:txBody>
          <a:bodyPr>
            <a:normAutofit/>
          </a:bodyPr>
          <a:lstStyle/>
          <a:p>
            <a:r>
              <a:rPr lang="en-US" dirty="0" smtClean="0"/>
              <a:t>The global warming hoax, “Manmade Global Warming”, started in 1975 in North Carolina with depopulation activists.</a:t>
            </a:r>
          </a:p>
          <a:p>
            <a:r>
              <a:rPr lang="en-US" dirty="0" smtClean="0"/>
              <a:t>The hoax described “greenhouse gases” (CO2) overheating the Earth.</a:t>
            </a:r>
          </a:p>
          <a:p>
            <a:r>
              <a:rPr lang="en-US" dirty="0" smtClean="0"/>
              <a:t>The solution, less population to pollute!</a:t>
            </a:r>
          </a:p>
          <a:p>
            <a:r>
              <a:rPr lang="en-US" dirty="0" smtClean="0"/>
              <a:t>The hoax was promoted by Al Gore, GHW Bush, and Obama. </a:t>
            </a:r>
          </a:p>
          <a:p>
            <a:r>
              <a:rPr lang="en-US" dirty="0" smtClean="0"/>
              <a:t>In 1969 GHW Bush, while in Congress, created the Commission on Population Growth chaired by John D. Rockefeller III. </a:t>
            </a:r>
          </a:p>
          <a:p>
            <a:r>
              <a:rPr lang="en-US" dirty="0" smtClean="0"/>
              <a:t>Bush chaired the Republican Task Force on Earth Resources with witnesses like Paul Ehrlich.</a:t>
            </a:r>
            <a:endParaRPr lang="en-US" dirty="0"/>
          </a:p>
        </p:txBody>
      </p:sp>
    </p:spTree>
    <p:extLst>
      <p:ext uri="{BB962C8B-B14F-4D97-AF65-F5344CB8AC3E}">
        <p14:creationId xmlns:p14="http://schemas.microsoft.com/office/powerpoint/2010/main" val="1076395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WHAT HAPPENS WITHOUT CO2?</a:t>
            </a:r>
          </a:p>
        </p:txBody>
      </p:sp>
      <p:sp>
        <p:nvSpPr>
          <p:cNvPr id="3" name="Content Placeholder 2"/>
          <p:cNvSpPr>
            <a:spLocks noGrp="1"/>
          </p:cNvSpPr>
          <p:nvPr>
            <p:ph idx="1"/>
          </p:nvPr>
        </p:nvSpPr>
        <p:spPr/>
        <p:txBody>
          <a:bodyPr>
            <a:normAutofit/>
          </a:bodyPr>
          <a:lstStyle/>
          <a:p>
            <a:r>
              <a:rPr lang="en-US" dirty="0" smtClean="0"/>
              <a:t>In May 2015, Obama spoke with British Naturalist David Attenborough who stated, …</a:t>
            </a:r>
            <a:r>
              <a:rPr lang="en-US" i="1" dirty="0" smtClean="0"/>
              <a:t>all of the disasters in the natural world have one element that connects them all – the unprecedented increase in the number of human beings on this planet.”</a:t>
            </a:r>
          </a:p>
          <a:p>
            <a:r>
              <a:rPr lang="en-US" dirty="0" smtClean="0"/>
              <a:t>In December 2009, Obama’s EPA officially declared that CO2, which humans exhale and plants breathe in, is a dangerous pollutant!</a:t>
            </a:r>
          </a:p>
          <a:p>
            <a:r>
              <a:rPr lang="en-US" dirty="0" smtClean="0"/>
              <a:t>The reduction or elimination of CO2 will cause plants to die!</a:t>
            </a:r>
          </a:p>
          <a:p>
            <a:r>
              <a:rPr lang="en-US" dirty="0" smtClean="0"/>
              <a:t>If plants take in CO2 and release oxygen (O2) as a result (photosynthesis), the resultant lack of breathing oxygen for humans will be affected.</a:t>
            </a:r>
          </a:p>
          <a:p>
            <a:endParaRPr lang="en-US" dirty="0"/>
          </a:p>
        </p:txBody>
      </p:sp>
    </p:spTree>
    <p:extLst>
      <p:ext uri="{BB962C8B-B14F-4D97-AF65-F5344CB8AC3E}">
        <p14:creationId xmlns:p14="http://schemas.microsoft.com/office/powerpoint/2010/main" val="12791285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PHOTOSYNTHESIS</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87783" y="2331782"/>
            <a:ext cx="5212080" cy="3564143"/>
          </a:xfrm>
        </p:spPr>
      </p:pic>
    </p:spTree>
    <p:extLst>
      <p:ext uri="{BB962C8B-B14F-4D97-AF65-F5344CB8AC3E}">
        <p14:creationId xmlns:p14="http://schemas.microsoft.com/office/powerpoint/2010/main" val="334077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ENERGY PROGRESSION</a:t>
            </a:r>
            <a:endParaRPr lang="en-US" b="1" dirty="0"/>
          </a:p>
        </p:txBody>
      </p:sp>
      <p:sp>
        <p:nvSpPr>
          <p:cNvPr id="3" name="Content Placeholder 2"/>
          <p:cNvSpPr>
            <a:spLocks noGrp="1"/>
          </p:cNvSpPr>
          <p:nvPr>
            <p:ph idx="1"/>
          </p:nvPr>
        </p:nvSpPr>
        <p:spPr/>
        <p:txBody>
          <a:bodyPr>
            <a:normAutofit/>
          </a:bodyPr>
          <a:lstStyle/>
          <a:p>
            <a:r>
              <a:rPr lang="en-US" dirty="0" smtClean="0"/>
              <a:t>The progression of energy output culminated in nuclear fission in 1945 with the Manhattan Project.</a:t>
            </a:r>
          </a:p>
          <a:p>
            <a:r>
              <a:rPr lang="en-US" dirty="0" smtClean="0"/>
              <a:t>In 1956 the US Navy powered the Nautilus submarine with nuclear fuel, and the energy density of the nuclear fuel was over 18,000 times greater than any petroleum product. </a:t>
            </a:r>
          </a:p>
          <a:p>
            <a:r>
              <a:rPr lang="en-US" dirty="0" smtClean="0"/>
              <a:t>Nuclear energy is far greater than chemical energy, and much cleaner.</a:t>
            </a:r>
          </a:p>
          <a:p>
            <a:r>
              <a:rPr lang="en-US" dirty="0" smtClean="0"/>
              <a:t>Nuclear energy should generate qualitative changes throughout society and increase both living standards and new economies.</a:t>
            </a:r>
          </a:p>
          <a:p>
            <a:r>
              <a:rPr lang="en-US" dirty="0" smtClean="0"/>
              <a:t>Nuclear energy could sustain population growth indefinitely.</a:t>
            </a:r>
          </a:p>
          <a:p>
            <a:endParaRPr lang="en-US" dirty="0"/>
          </a:p>
        </p:txBody>
      </p:sp>
    </p:spTree>
    <p:extLst>
      <p:ext uri="{BB962C8B-B14F-4D97-AF65-F5344CB8AC3E}">
        <p14:creationId xmlns:p14="http://schemas.microsoft.com/office/powerpoint/2010/main" val="17803181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NO PHOTOSYNTHESIS!</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73383" y="1955075"/>
            <a:ext cx="6727371" cy="4125496"/>
          </a:xfrm>
        </p:spPr>
      </p:pic>
    </p:spTree>
    <p:extLst>
      <p:ext uri="{BB962C8B-B14F-4D97-AF65-F5344CB8AC3E}">
        <p14:creationId xmlns:p14="http://schemas.microsoft.com/office/powerpoint/2010/main" val="6445544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“CLIMATE CHANGE” HOAX ENDGAME</a:t>
            </a:r>
            <a:endParaRPr lang="en-US" b="1" dirty="0"/>
          </a:p>
        </p:txBody>
      </p:sp>
      <p:sp>
        <p:nvSpPr>
          <p:cNvPr id="3" name="Content Placeholder 2"/>
          <p:cNvSpPr>
            <a:spLocks noGrp="1"/>
          </p:cNvSpPr>
          <p:nvPr>
            <p:ph idx="1"/>
          </p:nvPr>
        </p:nvSpPr>
        <p:spPr/>
        <p:txBody>
          <a:bodyPr>
            <a:normAutofit/>
          </a:bodyPr>
          <a:lstStyle/>
          <a:p>
            <a:r>
              <a:rPr lang="en-US" u="sng" dirty="0" smtClean="0"/>
              <a:t>DEPOPULATION</a:t>
            </a:r>
            <a:r>
              <a:rPr lang="en-US" dirty="0" smtClean="0"/>
              <a:t>!</a:t>
            </a:r>
          </a:p>
          <a:p>
            <a:r>
              <a:rPr lang="en-US" dirty="0" smtClean="0"/>
              <a:t>Conserve resources for the select few.</a:t>
            </a:r>
          </a:p>
          <a:p>
            <a:r>
              <a:rPr lang="en-US" dirty="0" smtClean="0"/>
              <a:t>Curb pollution by overpopulation.</a:t>
            </a:r>
          </a:p>
          <a:p>
            <a:r>
              <a:rPr lang="en-US" dirty="0" smtClean="0"/>
              <a:t>Create a healthier society by allowing the infirm to die.</a:t>
            </a:r>
          </a:p>
          <a:p>
            <a:r>
              <a:rPr lang="en-US" dirty="0" smtClean="0"/>
              <a:t>Promote abortion and euthanasia for malformed humans. (Margaret Sanger and Planned Parenthood)</a:t>
            </a:r>
          </a:p>
          <a:p>
            <a:r>
              <a:rPr lang="en-US" dirty="0" smtClean="0"/>
              <a:t>Create manmade pandemic viruses with vaccines that shorten lives.</a:t>
            </a:r>
          </a:p>
          <a:p>
            <a:r>
              <a:rPr lang="en-US" dirty="0" smtClean="0"/>
              <a:t>The deaths from Covid has saved over $15 BILLION in health costs to the US government through Medicaid and Medicare! Billions more worldwide!</a:t>
            </a:r>
          </a:p>
          <a:p>
            <a:endParaRPr lang="en-US" dirty="0"/>
          </a:p>
        </p:txBody>
      </p:sp>
    </p:spTree>
    <p:extLst>
      <p:ext uri="{BB962C8B-B14F-4D97-AF65-F5344CB8AC3E}">
        <p14:creationId xmlns:p14="http://schemas.microsoft.com/office/powerpoint/2010/main" val="19353656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5920" y="340819"/>
            <a:ext cx="9022080" cy="6151418"/>
          </a:xfrm>
          <a:prstGeom prst="rect">
            <a:avLst/>
          </a:prstGeom>
        </p:spPr>
      </p:pic>
    </p:spTree>
    <p:extLst>
      <p:ext uri="{BB962C8B-B14F-4D97-AF65-F5344CB8AC3E}">
        <p14:creationId xmlns:p14="http://schemas.microsoft.com/office/powerpoint/2010/main" val="2517634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BIOLOGICAL FUEL DENSITY</a:t>
            </a:r>
            <a:endParaRPr lang="en-US" b="1" dirty="0"/>
          </a:p>
        </p:txBody>
      </p:sp>
      <p:sp>
        <p:nvSpPr>
          <p:cNvPr id="3" name="Content Placeholder 2"/>
          <p:cNvSpPr>
            <a:spLocks noGrp="1"/>
          </p:cNvSpPr>
          <p:nvPr>
            <p:ph idx="1"/>
          </p:nvPr>
        </p:nvSpPr>
        <p:spPr/>
        <p:txBody>
          <a:bodyPr>
            <a:normAutofit/>
          </a:bodyPr>
          <a:lstStyle/>
          <a:p>
            <a:r>
              <a:rPr lang="en-US" dirty="0" smtClean="0"/>
              <a:t>The 2000 calorie daily intake produces about 100 watts per capita.</a:t>
            </a:r>
          </a:p>
          <a:p>
            <a:r>
              <a:rPr lang="en-US" dirty="0" smtClean="0"/>
              <a:t>In the pre-fire society, 100 watts was enough.</a:t>
            </a:r>
          </a:p>
          <a:p>
            <a:r>
              <a:rPr lang="en-US" dirty="0" smtClean="0"/>
              <a:t>The per capita energy usage today is about 3000 watts. </a:t>
            </a:r>
          </a:p>
          <a:p>
            <a:r>
              <a:rPr lang="en-US" dirty="0" smtClean="0"/>
              <a:t>3000 watts times the population was required to sustain the society in the wood-burning era.</a:t>
            </a:r>
          </a:p>
          <a:p>
            <a:r>
              <a:rPr lang="en-US" dirty="0" smtClean="0"/>
              <a:t>The use of coal increased the available energy to 5000 watts per capita, which allowed for growth in technology and population.</a:t>
            </a:r>
          </a:p>
          <a:p>
            <a:r>
              <a:rPr lang="en-US" dirty="0" smtClean="0"/>
              <a:t>1960 saw the energy available increase to over 8000 watts per capita.</a:t>
            </a:r>
          </a:p>
          <a:p>
            <a:r>
              <a:rPr lang="en-US" dirty="0" smtClean="0"/>
              <a:t>Nuclear energy could have increased the available power to 16,000 watts by 2010 increasing both technology and population growth.</a:t>
            </a:r>
          </a:p>
          <a:p>
            <a:endParaRPr lang="en-US" dirty="0"/>
          </a:p>
        </p:txBody>
      </p:sp>
    </p:spTree>
    <p:extLst>
      <p:ext uri="{BB962C8B-B14F-4D97-AF65-F5344CB8AC3E}">
        <p14:creationId xmlns:p14="http://schemas.microsoft.com/office/powerpoint/2010/main" val="2328850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ENTER THE GREEN MOVEMENT</a:t>
            </a:r>
            <a:endParaRPr lang="en-US" b="1" dirty="0"/>
          </a:p>
        </p:txBody>
      </p:sp>
      <p:sp>
        <p:nvSpPr>
          <p:cNvPr id="3" name="Content Placeholder 2"/>
          <p:cNvSpPr>
            <a:spLocks noGrp="1"/>
          </p:cNvSpPr>
          <p:nvPr>
            <p:ph idx="1"/>
          </p:nvPr>
        </p:nvSpPr>
        <p:spPr/>
        <p:txBody>
          <a:bodyPr>
            <a:normAutofit/>
          </a:bodyPr>
          <a:lstStyle/>
          <a:p>
            <a:r>
              <a:rPr lang="en-US" dirty="0" smtClean="0"/>
              <a:t>A fusion economy could have resolved issues of resource limitations, and energy limitations around the world.</a:t>
            </a:r>
          </a:p>
          <a:p>
            <a:r>
              <a:rPr lang="en-US" dirty="0" smtClean="0"/>
              <a:t>The “Greens” want to lower the energy density of the economy to conserve resources, which will certainly control population growth.</a:t>
            </a:r>
          </a:p>
          <a:p>
            <a:r>
              <a:rPr lang="en-US" dirty="0" smtClean="0"/>
              <a:t>“Greens” want solar and wind energy only, which would only supply 17% of what the energy requirements are just in America.</a:t>
            </a:r>
          </a:p>
          <a:p>
            <a:r>
              <a:rPr lang="en-US" dirty="0" smtClean="0"/>
              <a:t>“Greens” fully understand that their no-growth policies will lower the living standards of all but the Elite. </a:t>
            </a:r>
          </a:p>
          <a:p>
            <a:r>
              <a:rPr lang="en-US" dirty="0" smtClean="0"/>
              <a:t>“Greens” believe that over-population is the cause of numerous problems affect society such as Global Warming and Climate Change.</a:t>
            </a:r>
            <a:endParaRPr lang="en-US" dirty="0"/>
          </a:p>
        </p:txBody>
      </p:sp>
    </p:spTree>
    <p:extLst>
      <p:ext uri="{BB962C8B-B14F-4D97-AF65-F5344CB8AC3E}">
        <p14:creationId xmlns:p14="http://schemas.microsoft.com/office/powerpoint/2010/main" val="1671040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GERMANY’S “GREEN” EXPERIMENT</a:t>
            </a:r>
            <a:endParaRPr lang="en-US" b="1" dirty="0"/>
          </a:p>
        </p:txBody>
      </p:sp>
      <p:sp>
        <p:nvSpPr>
          <p:cNvPr id="3" name="Content Placeholder 2"/>
          <p:cNvSpPr>
            <a:spLocks noGrp="1"/>
          </p:cNvSpPr>
          <p:nvPr>
            <p:ph idx="1"/>
          </p:nvPr>
        </p:nvSpPr>
        <p:spPr/>
        <p:txBody>
          <a:bodyPr>
            <a:normAutofit lnSpcReduction="10000"/>
          </a:bodyPr>
          <a:lstStyle/>
          <a:p>
            <a:r>
              <a:rPr lang="en-US" dirty="0" smtClean="0"/>
              <a:t>Increasing the quality of energy is the essential characteristic in satisfying the need for continual progress.</a:t>
            </a:r>
          </a:p>
          <a:p>
            <a:r>
              <a:rPr lang="en-US" dirty="0" smtClean="0"/>
              <a:t>Ten years ago Germany stopped their nuclear program to concentrate on wind and solar energy.</a:t>
            </a:r>
          </a:p>
          <a:p>
            <a:r>
              <a:rPr lang="en-US" dirty="0" smtClean="0"/>
              <a:t>The Guru of Germany’s “green” program is Hans Schellnhuber.</a:t>
            </a:r>
          </a:p>
          <a:p>
            <a:r>
              <a:rPr lang="en-US" dirty="0" smtClean="0"/>
              <a:t>In 2012 Germany required 31,000 megawatts of power, but wind only produced 17%!</a:t>
            </a:r>
          </a:p>
          <a:p>
            <a:r>
              <a:rPr lang="en-US" dirty="0" smtClean="0"/>
              <a:t>In 2012 Germany’s solar program only generated 11%!</a:t>
            </a:r>
          </a:p>
          <a:p>
            <a:r>
              <a:rPr lang="en-US" dirty="0" smtClean="0"/>
              <a:t>Electricity costs increased rose over 60% from a “renewable energy surcharge” to cover subsidies for wind and solar.</a:t>
            </a:r>
          </a:p>
          <a:p>
            <a:r>
              <a:rPr lang="en-US" dirty="0" smtClean="0"/>
              <a:t>Germany’s program did not see any reduction in CO2 gases!</a:t>
            </a:r>
          </a:p>
          <a:p>
            <a:endParaRPr lang="en-US" dirty="0"/>
          </a:p>
        </p:txBody>
      </p:sp>
    </p:spTree>
    <p:extLst>
      <p:ext uri="{BB962C8B-B14F-4D97-AF65-F5344CB8AC3E}">
        <p14:creationId xmlns:p14="http://schemas.microsoft.com/office/powerpoint/2010/main" val="678073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GERMANY’S GREEN DISASTER</a:t>
            </a:r>
            <a:endParaRPr lang="en-US" b="1" dirty="0"/>
          </a:p>
        </p:txBody>
      </p:sp>
      <p:sp>
        <p:nvSpPr>
          <p:cNvPr id="3" name="Content Placeholder 2"/>
          <p:cNvSpPr>
            <a:spLocks noGrp="1"/>
          </p:cNvSpPr>
          <p:nvPr>
            <p:ph idx="1"/>
          </p:nvPr>
        </p:nvSpPr>
        <p:spPr/>
        <p:txBody>
          <a:bodyPr>
            <a:normAutofit/>
          </a:bodyPr>
          <a:lstStyle/>
          <a:p>
            <a:r>
              <a:rPr lang="en-US" dirty="0" smtClean="0"/>
              <a:t>Between 1994 and 2012 wind turbines increased from 2,000 to 23,000.</a:t>
            </a:r>
          </a:p>
          <a:p>
            <a:r>
              <a:rPr lang="en-US" dirty="0" smtClean="0"/>
              <a:t>Wind turbines operate less than 30% of capacity 90% of the time.</a:t>
            </a:r>
          </a:p>
          <a:p>
            <a:r>
              <a:rPr lang="en-US" dirty="0" smtClean="0"/>
              <a:t>In 2015 Germany’s solar output was supposed to be 37,400 megawatts, but the power output was only 40% capacity 11% of the time, and only 30% capacity 60% of the time.</a:t>
            </a:r>
          </a:p>
          <a:p>
            <a:r>
              <a:rPr lang="en-US" dirty="0" smtClean="0"/>
              <a:t>Hans Schellnhuber sold the “Green” idea to Angela Merkel stating the CO2 emissions would be reduced by 50%! They have remain static!</a:t>
            </a:r>
          </a:p>
          <a:p>
            <a:r>
              <a:rPr lang="en-US" dirty="0" smtClean="0"/>
              <a:t>In 2012 Germany </a:t>
            </a:r>
            <a:r>
              <a:rPr lang="en-US" dirty="0" err="1" smtClean="0"/>
              <a:t>comissioned</a:t>
            </a:r>
            <a:r>
              <a:rPr lang="en-US" dirty="0" smtClean="0"/>
              <a:t> </a:t>
            </a:r>
            <a:r>
              <a:rPr lang="en-US" i="1" u="sng" dirty="0" smtClean="0"/>
              <a:t>new coal-powered plants</a:t>
            </a:r>
            <a:r>
              <a:rPr lang="en-US" dirty="0" smtClean="0"/>
              <a:t>! </a:t>
            </a:r>
          </a:p>
          <a:p>
            <a:r>
              <a:rPr lang="en-US" dirty="0" smtClean="0"/>
              <a:t>Germany’s “Green” program drove companies to leave!</a:t>
            </a:r>
            <a:endParaRPr lang="en-US" dirty="0"/>
          </a:p>
        </p:txBody>
      </p:sp>
    </p:spTree>
    <p:extLst>
      <p:ext uri="{BB962C8B-B14F-4D97-AF65-F5344CB8AC3E}">
        <p14:creationId xmlns:p14="http://schemas.microsoft.com/office/powerpoint/2010/main" val="2302745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HANS JOACHIM SCHELLNHUBER</a:t>
            </a:r>
            <a:endParaRPr lang="en-US" b="1" dirty="0"/>
          </a:p>
        </p:txBody>
      </p:sp>
      <p:sp>
        <p:nvSpPr>
          <p:cNvPr id="3" name="Content Placeholder 2"/>
          <p:cNvSpPr>
            <a:spLocks noGrp="1"/>
          </p:cNvSpPr>
          <p:nvPr>
            <p:ph idx="1"/>
          </p:nvPr>
        </p:nvSpPr>
        <p:spPr/>
        <p:txBody>
          <a:bodyPr>
            <a:normAutofit/>
          </a:bodyPr>
          <a:lstStyle/>
          <a:p>
            <a:r>
              <a:rPr lang="en-US" dirty="0" smtClean="0"/>
              <a:t>Schellnhuber has been employed by Prince Philip and Queen Elizabeth since 2004 as their climate change adviser.</a:t>
            </a:r>
          </a:p>
          <a:p>
            <a:r>
              <a:rPr lang="en-US" dirty="0" smtClean="0"/>
              <a:t>Schellnhuber also helped Pope Francis to issue the “</a:t>
            </a:r>
            <a:r>
              <a:rPr lang="en-US" dirty="0" err="1" smtClean="0"/>
              <a:t>Laudato</a:t>
            </a:r>
            <a:r>
              <a:rPr lang="en-US" dirty="0" smtClean="0"/>
              <a:t> Si”, or “on care for our common home” warning about global warming.</a:t>
            </a:r>
          </a:p>
          <a:p>
            <a:r>
              <a:rPr lang="en-US" dirty="0" smtClean="0"/>
              <a:t>“</a:t>
            </a:r>
            <a:r>
              <a:rPr lang="en-US" dirty="0" err="1" smtClean="0"/>
              <a:t>Laudato</a:t>
            </a:r>
            <a:r>
              <a:rPr lang="en-US" dirty="0" smtClean="0"/>
              <a:t> Si” states that “Man” is responsible for climate change!</a:t>
            </a:r>
          </a:p>
          <a:p>
            <a:r>
              <a:rPr lang="en-US" dirty="0" smtClean="0"/>
              <a:t>In 2004 Queen Elizabeth sent Schellnhuber to convince President Bush that “Man” was causing climate change.</a:t>
            </a:r>
          </a:p>
          <a:p>
            <a:r>
              <a:rPr lang="en-US" dirty="0" smtClean="0"/>
              <a:t>Schellnhuber convinced Angela Merkel to abandon Germany’s nuclear program after the Japanese Fukushima accident in 2011.</a:t>
            </a:r>
          </a:p>
          <a:p>
            <a:endParaRPr lang="en-US" dirty="0"/>
          </a:p>
        </p:txBody>
      </p:sp>
    </p:spTree>
    <p:extLst>
      <p:ext uri="{BB962C8B-B14F-4D97-AF65-F5344CB8AC3E}">
        <p14:creationId xmlns:p14="http://schemas.microsoft.com/office/powerpoint/2010/main" val="1013286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SCHELLNHUBER’S INFLUENCE</a:t>
            </a:r>
            <a:endParaRPr lang="en-US" b="1" dirty="0"/>
          </a:p>
        </p:txBody>
      </p:sp>
      <p:sp>
        <p:nvSpPr>
          <p:cNvPr id="3" name="Content Placeholder 2"/>
          <p:cNvSpPr>
            <a:spLocks noGrp="1"/>
          </p:cNvSpPr>
          <p:nvPr>
            <p:ph idx="1"/>
          </p:nvPr>
        </p:nvSpPr>
        <p:spPr/>
        <p:txBody>
          <a:bodyPr>
            <a:normAutofit fontScale="92500"/>
          </a:bodyPr>
          <a:lstStyle/>
          <a:p>
            <a:r>
              <a:rPr lang="en-US" dirty="0" smtClean="0"/>
              <a:t>Schellnhuber represented the British royalty around the world.</a:t>
            </a:r>
          </a:p>
          <a:p>
            <a:r>
              <a:rPr lang="en-US" dirty="0" smtClean="0"/>
              <a:t>Schellnhuber was the climate adviser to Prince Philip and the Queen.</a:t>
            </a:r>
          </a:p>
          <a:p>
            <a:r>
              <a:rPr lang="en-US" dirty="0" smtClean="0"/>
              <a:t>In 2004 Queen Elizabeth went to Berlin to open the climate change conference. She knighted Schellnhuber there.</a:t>
            </a:r>
          </a:p>
          <a:p>
            <a:r>
              <a:rPr lang="en-US" dirty="0" smtClean="0"/>
              <a:t>In 2005 Tony Blair had Schellnhuber organize a G8 summit conference in Scotland on climate change.</a:t>
            </a:r>
          </a:p>
          <a:p>
            <a:r>
              <a:rPr lang="en-US" dirty="0" smtClean="0"/>
              <a:t>In 2009, with Prince Charles, coordinated the UN Climate Change conference in Copenhagen.</a:t>
            </a:r>
          </a:p>
          <a:p>
            <a:r>
              <a:rPr lang="en-US" dirty="0" smtClean="0"/>
              <a:t>Schellnhuber worked closely with </a:t>
            </a:r>
            <a:r>
              <a:rPr lang="en-US" u="sng" dirty="0" smtClean="0"/>
              <a:t>John Holdren</a:t>
            </a:r>
            <a:r>
              <a:rPr lang="en-US" dirty="0" smtClean="0"/>
              <a:t>, Obama’s science adviser, and </a:t>
            </a:r>
            <a:r>
              <a:rPr lang="en-US" i="1" u="sng" dirty="0" smtClean="0"/>
              <a:t>a proponent of massive depopulation</a:t>
            </a:r>
            <a:r>
              <a:rPr lang="en-US" dirty="0" smtClean="0"/>
              <a:t>.</a:t>
            </a:r>
          </a:p>
          <a:p>
            <a:r>
              <a:rPr lang="en-US" dirty="0" smtClean="0"/>
              <a:t>John Holdren worked with Margaret Mead on the first global warming conference in 1975.</a:t>
            </a:r>
          </a:p>
          <a:p>
            <a:endParaRPr lang="en-US" dirty="0"/>
          </a:p>
        </p:txBody>
      </p:sp>
    </p:spTree>
    <p:extLst>
      <p:ext uri="{BB962C8B-B14F-4D97-AF65-F5344CB8AC3E}">
        <p14:creationId xmlns:p14="http://schemas.microsoft.com/office/powerpoint/2010/main" val="73674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606060"/>
      </a:dk2>
      <a:lt2>
        <a:srgbClr val="EDEDED"/>
      </a:lt2>
      <a:accent1>
        <a:srgbClr val="FFC000"/>
      </a:accent1>
      <a:accent2>
        <a:srgbClr val="A5D028"/>
      </a:accent2>
      <a:accent3>
        <a:srgbClr val="0CC978"/>
      </a:accent3>
      <a:accent4>
        <a:srgbClr val="099BDD"/>
      </a:accent4>
      <a:accent5>
        <a:srgbClr val="47BFCD"/>
      </a:accent5>
      <a:accent6>
        <a:srgbClr val="DD7C15"/>
      </a:accent6>
      <a:hlink>
        <a:srgbClr val="FF9933"/>
      </a:hlink>
      <a:folHlink>
        <a:srgbClr val="B2B2B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1D2DA32-AC8B-4194-BF85-FF4A5B40EB50}"/>
    </a:ext>
  </a:extLst>
</a:theme>
</file>

<file path=docProps/app.xml><?xml version="1.0" encoding="utf-8"?>
<Properties xmlns="http://schemas.openxmlformats.org/officeDocument/2006/extended-properties" xmlns:vt="http://schemas.openxmlformats.org/officeDocument/2006/docPropsVTypes">
  <Template>TM03090430[[fn=Banded]]</Template>
  <TotalTime>389</TotalTime>
  <Words>2787</Words>
  <Application>Microsoft Office PowerPoint</Application>
  <PresentationFormat>Widescreen</PresentationFormat>
  <Paragraphs>175</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Corbel</vt:lpstr>
      <vt:lpstr>Wingdings</vt:lpstr>
      <vt:lpstr>Banded</vt:lpstr>
      <vt:lpstr>THE CLIMATE CHANGE SCAM</vt:lpstr>
      <vt:lpstr>THE ENERGY DENSITY OF FUELS</vt:lpstr>
      <vt:lpstr>ENERGY PROGRESSION</vt:lpstr>
      <vt:lpstr>BIOLOGICAL FUEL DENSITY</vt:lpstr>
      <vt:lpstr>ENTER THE GREEN MOVEMENT</vt:lpstr>
      <vt:lpstr>GERMANY’S “GREEN” EXPERIMENT</vt:lpstr>
      <vt:lpstr>GERMANY’S GREEN DISASTER</vt:lpstr>
      <vt:lpstr>HANS JOACHIM SCHELLNHUBER</vt:lpstr>
      <vt:lpstr>SCHELLNHUBER’S INFLUENCE</vt:lpstr>
      <vt:lpstr>SCHELLNHUBER AND DECARBONIZATION</vt:lpstr>
      <vt:lpstr>THE PRINCE PHILIP INFLUENCE</vt:lpstr>
      <vt:lpstr>WORLD WILDLIFE FUND “WWF”</vt:lpstr>
      <vt:lpstr>SOME PRINCE PHILIP HISTORY</vt:lpstr>
      <vt:lpstr>PHILIP’S RELIGIOUS INFLUENCE</vt:lpstr>
      <vt:lpstr>PHILIP AGAINST CHRISTIANITY</vt:lpstr>
      <vt:lpstr>POPE FRANCIS</vt:lpstr>
      <vt:lpstr>CO2 AND CLIMATE CHANGE</vt:lpstr>
      <vt:lpstr>CO2 AND CLIMATE CHANGE</vt:lpstr>
      <vt:lpstr>THE CAUSES OF CLIMATE CHANGE</vt:lpstr>
      <vt:lpstr>CAUSES OF CLIMATE CHANGE</vt:lpstr>
      <vt:lpstr>CAUSES OF CLIMATE CHANGE</vt:lpstr>
      <vt:lpstr>CAUSES OF CLIMATE CHANGE</vt:lpstr>
      <vt:lpstr>WHY CLIMATE CHANGE DRAMA?</vt:lpstr>
      <vt:lpstr>THE CLIMATE CHANGE “METHODOLOGY”</vt:lpstr>
      <vt:lpstr>THE “CARBON” SWINDLE</vt:lpstr>
      <vt:lpstr>THE “CARBON” SWINDLE</vt:lpstr>
      <vt:lpstr>WHAT HAPPENS WITHOUT CO2?</vt:lpstr>
      <vt:lpstr>WHAT HAPPENS WITHOUT CO2?</vt:lpstr>
      <vt:lpstr>PHOTOSYNTHESIS</vt:lpstr>
      <vt:lpstr>NO PHOTOSYNTHESIS!</vt:lpstr>
      <vt:lpstr>THE “CLIMATE CHANGE” HOAX ENDGAME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CLIMATE CHANGE SCAM</dc:title>
  <dc:creator>Rose &amp; Peter</dc:creator>
  <cp:lastModifiedBy>Rose &amp; Peter</cp:lastModifiedBy>
  <cp:revision>38</cp:revision>
  <dcterms:created xsi:type="dcterms:W3CDTF">2021-05-05T19:36:25Z</dcterms:created>
  <dcterms:modified xsi:type="dcterms:W3CDTF">2021-05-06T23:36:42Z</dcterms:modified>
</cp:coreProperties>
</file>